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Raleway"/>
      <p:regular r:id="rId17"/>
    </p:embeddedFont>
    <p:embeddedFont>
      <p:font typeface="Raleway"/>
      <p:regular r:id="rId18"/>
    </p:embeddedFont>
    <p:embeddedFont>
      <p:font typeface="Raleway"/>
      <p:regular r:id="rId19"/>
    </p:embeddedFont>
    <p:embeddedFont>
      <p:font typeface="Raleway"/>
      <p:regular r:id="rId20"/>
    </p:embeddedFont>
    <p:embeddedFont>
      <p:font typeface="Roboto"/>
      <p:regular r:id="rId21"/>
    </p:embeddedFont>
    <p:embeddedFont>
      <p:font typeface="Roboto"/>
      <p:regular r:id="rId22"/>
    </p:embeddedFont>
    <p:embeddedFont>
      <p:font typeface="Roboto"/>
      <p:regular r:id="rId23"/>
    </p:embeddedFont>
    <p:embeddedFont>
      <p:font typeface="Robo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slideLayout" Target="../slideLayouts/slideLayout8.xml"/><Relationship Id="rId11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BC TEAL Advertising &amp; Sponsorship Strategy 2025–2026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Website • Newsletter • Webinars • Social Media • Annual Partnerships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5810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C7A2A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BC TEAL Advertising &amp; Sponsorship Strategy 2025–2026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040624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unified, year-round approach to: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47492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530906" y="4827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Expand revenue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793790" y="571321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5791081"/>
            <a:ext cx="37889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Increase visibility for partners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793790" y="667714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530906" y="6755011"/>
            <a:ext cx="68193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Support BC's EAL sector through strategic collaborations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4321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Goals &amp; Overview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2189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C7A2A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Purpose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387107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Expand non-conference revenue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67618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Create transparent, easy-to-purchase advertising products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48128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Strengthen year-round partner engagement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32189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824E5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Goals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4856321" y="387107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 visibility with institutions &amp; publishers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467618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 brand presence through structured ad options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856321" y="548128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 long-term partnerships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1012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Advertising Channels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059067"/>
            <a:ext cx="7556421" cy="3998238"/>
          </a:xfrm>
          <a:prstGeom prst="roundRect">
            <a:avLst>
              <a:gd name="adj" fmla="val 238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514624" y="229350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1790" y="2480548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14624" y="3200757"/>
            <a:ext cx="3398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Year-Round Opportunities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514624" y="369117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Website banner ads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6514624" y="4133374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Newsletter advertising (12 issues/year)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6514624" y="457557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Sponsored social media posts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6514624" y="501777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Sponsored webinars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6514624" y="545996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Annual partnership bundles (conference + ads)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6280190" y="6312456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Audience: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BC EAL professionals, programs, colleges, publishers, NGOs.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4197"/>
            <a:ext cx="87535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Website &amp; Newsletter Advertising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6995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C7A2A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Website Ads</a:t>
            </a:r>
            <a:endParaRPr lang="en-US" sz="2650" dirty="0"/>
          </a:p>
        </p:txBody>
      </p:sp>
      <p:sp>
        <p:nvSpPr>
          <p:cNvPr id="4" name="Shape 2"/>
          <p:cNvSpPr/>
          <p:nvPr/>
        </p:nvSpPr>
        <p:spPr>
          <a:xfrm>
            <a:off x="793790" y="3150394"/>
            <a:ext cx="6244709" cy="2979420"/>
          </a:xfrm>
          <a:prstGeom prst="roundRect">
            <a:avLst>
              <a:gd name="adj" fmla="val 319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158014"/>
            <a:ext cx="6228755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9057" y="330172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Placement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3108841" y="3301722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Duration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184815" y="330172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801410" y="3808333"/>
            <a:ext cx="6228755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29057" y="395204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Top Banner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3108841" y="3952042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month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184815" y="395204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$300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801410" y="4458653"/>
            <a:ext cx="6228755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29057" y="4602361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Side Banner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3108841" y="4602361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month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5184815" y="4602361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$200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801410" y="5108972"/>
            <a:ext cx="6228755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1029057" y="5252680"/>
            <a:ext cx="1618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Homepage Highlight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3108841" y="5252680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month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5184815" y="5252680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$400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7599521" y="2469952"/>
            <a:ext cx="440138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824E5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Newsletter Ads (12 annually)</a:t>
            </a:r>
            <a:endParaRPr lang="en-US" sz="2650" dirty="0"/>
          </a:p>
        </p:txBody>
      </p:sp>
      <p:sp>
        <p:nvSpPr>
          <p:cNvPr id="22" name="Shape 20"/>
          <p:cNvSpPr/>
          <p:nvPr/>
        </p:nvSpPr>
        <p:spPr>
          <a:xfrm>
            <a:off x="7599521" y="3150394"/>
            <a:ext cx="6244709" cy="3629739"/>
          </a:xfrm>
          <a:prstGeom prst="roundRect">
            <a:avLst>
              <a:gd name="adj" fmla="val 262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7607141" y="3158014"/>
            <a:ext cx="6228755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7834789" y="330172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Placement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9914573" y="3301722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Issue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11990546" y="330172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Annual</a:t>
            </a:r>
            <a:endParaRPr lang="en-US" sz="1750" dirty="0"/>
          </a:p>
        </p:txBody>
      </p:sp>
      <p:sp>
        <p:nvSpPr>
          <p:cNvPr id="27" name="Shape 25"/>
          <p:cNvSpPr/>
          <p:nvPr/>
        </p:nvSpPr>
        <p:spPr>
          <a:xfrm>
            <a:off x="7607141" y="3808333"/>
            <a:ext cx="6228755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8" name="Text 26"/>
          <p:cNvSpPr/>
          <p:nvPr/>
        </p:nvSpPr>
        <p:spPr>
          <a:xfrm>
            <a:off x="7834789" y="395204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Top Banner</a:t>
            </a:r>
            <a:endParaRPr lang="en-US" sz="1750" dirty="0"/>
          </a:p>
        </p:txBody>
      </p:sp>
      <p:sp>
        <p:nvSpPr>
          <p:cNvPr id="29" name="Text 27"/>
          <p:cNvSpPr/>
          <p:nvPr/>
        </p:nvSpPr>
        <p:spPr>
          <a:xfrm>
            <a:off x="9914573" y="3952042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$200</a:t>
            </a:r>
            <a:endParaRPr lang="en-US" sz="1750" dirty="0"/>
          </a:p>
        </p:txBody>
      </p:sp>
      <p:sp>
        <p:nvSpPr>
          <p:cNvPr id="30" name="Text 28"/>
          <p:cNvSpPr/>
          <p:nvPr/>
        </p:nvSpPr>
        <p:spPr>
          <a:xfrm>
            <a:off x="11990546" y="3952042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$2,000</a:t>
            </a:r>
            <a:endParaRPr lang="en-US" sz="1750" dirty="0"/>
          </a:p>
        </p:txBody>
      </p:sp>
      <p:sp>
        <p:nvSpPr>
          <p:cNvPr id="31" name="Shape 29"/>
          <p:cNvSpPr/>
          <p:nvPr/>
        </p:nvSpPr>
        <p:spPr>
          <a:xfrm>
            <a:off x="7607141" y="4458653"/>
            <a:ext cx="6228755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2" name="Text 30"/>
          <p:cNvSpPr/>
          <p:nvPr/>
        </p:nvSpPr>
        <p:spPr>
          <a:xfrm>
            <a:off x="7834789" y="4602361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Middle Banner</a:t>
            </a: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9914573" y="4602361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$150</a:t>
            </a:r>
            <a:endParaRPr lang="en-US" sz="1750" dirty="0"/>
          </a:p>
        </p:txBody>
      </p:sp>
      <p:sp>
        <p:nvSpPr>
          <p:cNvPr id="34" name="Text 32"/>
          <p:cNvSpPr/>
          <p:nvPr/>
        </p:nvSpPr>
        <p:spPr>
          <a:xfrm>
            <a:off x="11990546" y="4602361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$1,500</a:t>
            </a:r>
            <a:endParaRPr lang="en-US" sz="1750" dirty="0"/>
          </a:p>
        </p:txBody>
      </p:sp>
      <p:sp>
        <p:nvSpPr>
          <p:cNvPr id="35" name="Shape 33"/>
          <p:cNvSpPr/>
          <p:nvPr/>
        </p:nvSpPr>
        <p:spPr>
          <a:xfrm>
            <a:off x="7607141" y="5108972"/>
            <a:ext cx="6228755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6" name="Text 34"/>
          <p:cNvSpPr/>
          <p:nvPr/>
        </p:nvSpPr>
        <p:spPr>
          <a:xfrm>
            <a:off x="7834789" y="5252680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Footer Banner</a:t>
            </a:r>
            <a:endParaRPr lang="en-US" sz="1750" dirty="0"/>
          </a:p>
        </p:txBody>
      </p:sp>
      <p:sp>
        <p:nvSpPr>
          <p:cNvPr id="37" name="Text 35"/>
          <p:cNvSpPr/>
          <p:nvPr/>
        </p:nvSpPr>
        <p:spPr>
          <a:xfrm>
            <a:off x="9914573" y="5252680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$100</a:t>
            </a:r>
            <a:endParaRPr lang="en-US" sz="1750" dirty="0"/>
          </a:p>
        </p:txBody>
      </p:sp>
      <p:sp>
        <p:nvSpPr>
          <p:cNvPr id="38" name="Text 36"/>
          <p:cNvSpPr/>
          <p:nvPr/>
        </p:nvSpPr>
        <p:spPr>
          <a:xfrm>
            <a:off x="11990546" y="5252680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$1,000</a:t>
            </a:r>
            <a:endParaRPr lang="en-US" sz="1750" dirty="0"/>
          </a:p>
        </p:txBody>
      </p:sp>
      <p:sp>
        <p:nvSpPr>
          <p:cNvPr id="39" name="Shape 37"/>
          <p:cNvSpPr/>
          <p:nvPr/>
        </p:nvSpPr>
        <p:spPr>
          <a:xfrm>
            <a:off x="7607141" y="5759291"/>
            <a:ext cx="6228755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0" name="Text 38"/>
          <p:cNvSpPr/>
          <p:nvPr/>
        </p:nvSpPr>
        <p:spPr>
          <a:xfrm>
            <a:off x="7834789" y="5903000"/>
            <a:ext cx="1618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Spotlight Partner</a:t>
            </a:r>
            <a:endParaRPr lang="en-US" sz="1750" dirty="0"/>
          </a:p>
        </p:txBody>
      </p:sp>
      <p:sp>
        <p:nvSpPr>
          <p:cNvPr id="41" name="Text 39"/>
          <p:cNvSpPr/>
          <p:nvPr/>
        </p:nvSpPr>
        <p:spPr>
          <a:xfrm>
            <a:off x="9914573" y="5903000"/>
            <a:ext cx="1614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$250</a:t>
            </a:r>
            <a:endParaRPr lang="en-US" sz="1750" dirty="0"/>
          </a:p>
        </p:txBody>
      </p:sp>
      <p:sp>
        <p:nvSpPr>
          <p:cNvPr id="42" name="Text 40"/>
          <p:cNvSpPr/>
          <p:nvPr/>
        </p:nvSpPr>
        <p:spPr>
          <a:xfrm>
            <a:off x="11990546" y="5903000"/>
            <a:ext cx="1618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$2,500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925" y="574238"/>
            <a:ext cx="5881092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Social Media Advertising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0925" y="1644491"/>
            <a:ext cx="13168551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0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Channels:</a:t>
            </a:r>
            <a:pPr algn="l" indent="0" marL="0">
              <a:lnSpc>
                <a:spcPts val="32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LinkedIn, Facebook, X/Twitter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30925" y="2375416"/>
            <a:ext cx="3132653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C7A2A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Options &amp; Fees</a:t>
            </a:r>
            <a:endParaRPr lang="en-US" sz="2450" dirty="0"/>
          </a:p>
        </p:txBody>
      </p:sp>
      <p:sp>
        <p:nvSpPr>
          <p:cNvPr id="5" name="Shape 3"/>
          <p:cNvSpPr/>
          <p:nvPr/>
        </p:nvSpPr>
        <p:spPr>
          <a:xfrm>
            <a:off x="730925" y="3080147"/>
            <a:ext cx="13168551" cy="2414588"/>
          </a:xfrm>
          <a:prstGeom prst="roundRect">
            <a:avLst>
              <a:gd name="adj" fmla="val 363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38545" y="3087767"/>
            <a:ext cx="13153311" cy="59983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947499" y="3220641"/>
            <a:ext cx="3524488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Option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897279" y="3220641"/>
            <a:ext cx="5493663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Description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816233" y="3220641"/>
            <a:ext cx="2866787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Fee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38545" y="3687604"/>
            <a:ext cx="13153311" cy="59983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47499" y="3820478"/>
            <a:ext cx="3524488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Sponsored Post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897279" y="3820478"/>
            <a:ext cx="5493663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Single post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0816233" y="3820478"/>
            <a:ext cx="2866787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$100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738545" y="4287441"/>
            <a:ext cx="13153311" cy="59983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47499" y="4420314"/>
            <a:ext cx="3524488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3-Post Campaign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897279" y="4420314"/>
            <a:ext cx="5493663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2-week rollout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0816233" y="4420314"/>
            <a:ext cx="2866787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$250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738545" y="4887278"/>
            <a:ext cx="13153311" cy="59983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947499" y="5020151"/>
            <a:ext cx="3524488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1-Month Partner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4897279" y="5020151"/>
            <a:ext cx="5493663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post/week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0816233" y="5020151"/>
            <a:ext cx="2866787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$400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730925" y="5807988"/>
            <a:ext cx="3132653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824E5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Benefits</a:t>
            </a:r>
            <a:endParaRPr lang="en-US" sz="2450" dirty="0"/>
          </a:p>
        </p:txBody>
      </p:sp>
      <p:sp>
        <p:nvSpPr>
          <p:cNvPr id="23" name="Text 21"/>
          <p:cNvSpPr/>
          <p:nvPr/>
        </p:nvSpPr>
        <p:spPr>
          <a:xfrm>
            <a:off x="730925" y="6512719"/>
            <a:ext cx="13168551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Increased reach to educators &amp; institutions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730925" y="6919793"/>
            <a:ext cx="13168551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Multi-platform amplification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30925" y="7326868"/>
            <a:ext cx="13168551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 engagement during key seasons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1148"/>
            <a:ext cx="117233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Webinar Sponsorships (Standard &amp; Premium)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23555"/>
            <a:ext cx="6407944" cy="3944898"/>
          </a:xfrm>
          <a:prstGeom prst="roundRect">
            <a:avLst>
              <a:gd name="adj" fmla="val 241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754035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5" name="Text 3"/>
          <p:cNvSpPr/>
          <p:nvPr/>
        </p:nvSpPr>
        <p:spPr>
          <a:xfrm>
            <a:off x="1051084" y="3661291"/>
            <a:ext cx="554200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Standard Webinar Package — $300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4222671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Logo on all promotions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051084" y="4664869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"Sponsored by" opening slide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51084" y="510706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Verbal acknowledgement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051084" y="5549265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Sponsor PDF/link in follow-up email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51084" y="5991463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complimentary registration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428548" y="2723555"/>
            <a:ext cx="6408063" cy="3944898"/>
          </a:xfrm>
          <a:prstGeom prst="roundRect">
            <a:avLst>
              <a:gd name="adj" fmla="val 241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459027" y="2754035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13" name="Text 11"/>
          <p:cNvSpPr/>
          <p:nvPr/>
        </p:nvSpPr>
        <p:spPr>
          <a:xfrm>
            <a:off x="7685842" y="3661291"/>
            <a:ext cx="554914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Premium Webinar Package — $500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7685842" y="4222671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Includes all Standard benefits, PLUS: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685842" y="4721662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2-minute live sponsor introduction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685842" y="5163860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Logo on registration page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685842" y="5606058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Dedicated social media promotional post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685842" y="6048256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Promo code or sponsor survey link shared in chat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261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330" y="3209925"/>
            <a:ext cx="7444978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Annual Partner Plans Overview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5330" y="4181594"/>
            <a:ext cx="13159740" cy="420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0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Purpose:</a:t>
            </a:r>
            <a:pPr algn="l" indent="0" marL="0">
              <a:lnSpc>
                <a:spcPts val="33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Offer full-year, discounted packages combining conference sponsorship + advertising.</a:t>
            </a:r>
            <a:endParaRPr lang="en-US" sz="20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330" y="4864298"/>
            <a:ext cx="210026" cy="210026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35330" y="5172194"/>
            <a:ext cx="647485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Text 3"/>
          <p:cNvSpPr/>
          <p:nvPr/>
        </p:nvSpPr>
        <p:spPr>
          <a:xfrm>
            <a:off x="735330" y="5322927"/>
            <a:ext cx="2928342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Platinum Annual Partner</a:t>
            </a:r>
            <a:endParaRPr lang="en-US" sz="20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0213" y="4864298"/>
            <a:ext cx="210026" cy="210026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7420213" y="5172194"/>
            <a:ext cx="647485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0" name="Text 5"/>
          <p:cNvSpPr/>
          <p:nvPr/>
        </p:nvSpPr>
        <p:spPr>
          <a:xfrm>
            <a:off x="7420213" y="5322927"/>
            <a:ext cx="2626162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Gold Annual Partner</a:t>
            </a:r>
            <a:endParaRPr lang="en-US" sz="20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330" y="6044922"/>
            <a:ext cx="210026" cy="210026"/>
          </a:xfrm>
          <a:prstGeom prst="rect">
            <a:avLst/>
          </a:prstGeom>
        </p:spPr>
      </p:pic>
      <p:sp>
        <p:nvSpPr>
          <p:cNvPr id="12" name="Shape 6"/>
          <p:cNvSpPr/>
          <p:nvPr/>
        </p:nvSpPr>
        <p:spPr>
          <a:xfrm>
            <a:off x="735330" y="6352818"/>
            <a:ext cx="647485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7"/>
          <p:cNvSpPr/>
          <p:nvPr/>
        </p:nvSpPr>
        <p:spPr>
          <a:xfrm>
            <a:off x="735330" y="6503551"/>
            <a:ext cx="2626162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Silver Annual Partner</a:t>
            </a:r>
            <a:endParaRPr lang="en-US" sz="20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20213" y="6044922"/>
            <a:ext cx="210026" cy="210026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7420213" y="6352818"/>
            <a:ext cx="647485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6" name="Text 9"/>
          <p:cNvSpPr/>
          <p:nvPr/>
        </p:nvSpPr>
        <p:spPr>
          <a:xfrm>
            <a:off x="7420213" y="6503551"/>
            <a:ext cx="2837498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Basic Annual Supporter</a:t>
            </a:r>
            <a:endParaRPr lang="en-US" sz="2050" dirty="0"/>
          </a:p>
        </p:txBody>
      </p:sp>
      <p:sp>
        <p:nvSpPr>
          <p:cNvPr id="17" name="Text 10"/>
          <p:cNvSpPr/>
          <p:nvPr/>
        </p:nvSpPr>
        <p:spPr>
          <a:xfrm>
            <a:off x="735330" y="7225665"/>
            <a:ext cx="13159740" cy="420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0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Benefits:</a:t>
            </a:r>
            <a:pPr algn="l" indent="0" marL="0">
              <a:lnSpc>
                <a:spcPts val="330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Cost savings, consistent visibility, priority placement, long-term partnership status.</a:t>
            </a:r>
            <a:endParaRPr lang="en-US" sz="2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3177"/>
            <a:ext cx="82416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Platinum &amp; Gold Annual Partner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78931"/>
            <a:ext cx="531340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C7A2A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Platinum Annual Partner — $7,500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5310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Conference Package C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9732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Premium webinar sponsorships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4154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Website Top Banner (12 months)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8576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Newsletter Top Banner (12 issues)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998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 social media campaigns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4202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"Annual Partner" badge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18422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Priority exhibit placement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2878931"/>
            <a:ext cx="4724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824E5C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Gold Annual Partner — $5,000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7599521" y="35310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Conference Package B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39732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Premium webinar sponsorship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44154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Website Side Banner (12 months)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599521" y="48576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Newsletter Middle Banner (6 issues)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599521" y="52998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social media campaigns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62933"/>
            <a:ext cx="74942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Silver &amp; Basic Annual Partner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738688"/>
            <a:ext cx="482322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A0627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Silver Annual Partner — $3,000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53907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Conference Package 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8329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Standard webinar sponsorship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27518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Website Side Banner (6 months)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671738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Newsletter Footer Banner (6 issues)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71595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social media campaign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4738688"/>
            <a:ext cx="518302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B382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Basic Annual Supporter — $1,500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7599521" y="539079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 Standard Webinar Sponsorship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58329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Website Side Banner (3 months)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599521" y="627518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Newsletter Footer Banner (3 issues)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2025-12-12T03:38:13Z</dcterms:created>
  <dcterms:modified xsi:type="dcterms:W3CDTF">2025-12-12T03:38:13Z</dcterms:modified>
</cp:coreProperties>
</file>